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3" r:id="rId6"/>
    <p:sldId id="259" r:id="rId7"/>
    <p:sldId id="260" r:id="rId8"/>
    <p:sldId id="261" r:id="rId9"/>
    <p:sldId id="272" r:id="rId10"/>
    <p:sldId id="273" r:id="rId11"/>
    <p:sldId id="268" r:id="rId12"/>
    <p:sldId id="275" r:id="rId13"/>
    <p:sldId id="280" r:id="rId14"/>
    <p:sldId id="281" r:id="rId15"/>
    <p:sldId id="276" r:id="rId16"/>
    <p:sldId id="269" r:id="rId17"/>
    <p:sldId id="270" r:id="rId18"/>
    <p:sldId id="277" r:id="rId19"/>
    <p:sldId id="266" r:id="rId20"/>
    <p:sldId id="267" r:id="rId21"/>
    <p:sldId id="278" r:id="rId22"/>
    <p:sldId id="279" r:id="rId23"/>
    <p:sldId id="282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4509120"/>
            <a:ext cx="7488832" cy="14184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Министерство экономического развития и торговли Республики Адыгея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908720"/>
            <a:ext cx="7704856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Совершенствование института оценки регулирующего воздействия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муниципальных образованиях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Республик Адыгея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Алгоритм проведения</a:t>
            </a:r>
            <a:endParaRPr lang="ru-RU" dirty="0"/>
          </a:p>
        </p:txBody>
      </p:sp>
      <p:pic>
        <p:nvPicPr>
          <p:cNvPr id="2050" name="Picture 2" descr="C:\Users\Gonezhuk\Pictures\Logitech Webcam\kartinki2-1152x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2232248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539552" y="1412776"/>
            <a:ext cx="8136904" cy="1634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Оценка регулирующего воздействия требует: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Увидеть и детально изучить проблему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Услышать участников и обсудить варианты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Рассчитать выгоды и издержки предлагаемого регулирования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Спрогнозировать алгоритм проведения</a:t>
            </a:r>
          </a:p>
          <a:p>
            <a:endParaRPr lang="ru-RU" dirty="0"/>
          </a:p>
        </p:txBody>
      </p:sp>
      <p:pic>
        <p:nvPicPr>
          <p:cNvPr id="2051" name="Picture 3" descr="C:\Users\Gonezhuk\Pictures\Logitech Webcam\1466456934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717032"/>
            <a:ext cx="2376264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1" name="Овал 10"/>
          <p:cNvSpPr/>
          <p:nvPr/>
        </p:nvSpPr>
        <p:spPr>
          <a:xfrm>
            <a:off x="7020272" y="3717032"/>
            <a:ext cx="1562472" cy="172819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ОРВ</a:t>
            </a:r>
            <a:endParaRPr lang="ru-RU" sz="2400" b="1" dirty="0"/>
          </a:p>
        </p:txBody>
      </p:sp>
      <p:pic>
        <p:nvPicPr>
          <p:cNvPr id="2053" name="Picture 5" descr="http://df-dt.com/wp-content/uploads/2014/10/%D1%80%D0%B0%D0%B2%D0%BD%D0%B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05064"/>
            <a:ext cx="792088" cy="576064"/>
          </a:xfrm>
          <a:prstGeom prst="rect">
            <a:avLst/>
          </a:prstGeom>
          <a:noFill/>
        </p:spPr>
      </p:pic>
      <p:pic>
        <p:nvPicPr>
          <p:cNvPr id="2055" name="Picture 7" descr="http://cliparts.co/cliparts/8cE/b5A/8cEb5A4M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149080"/>
            <a:ext cx="504056" cy="3600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3284984"/>
            <a:ext cx="2232248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Анализ и количественная оценка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356992"/>
            <a:ext cx="2376264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Публичные консультации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Порядок проведения ОРВ должен предусматривать следующие мероприятия: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08912" cy="3384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ru-RU" dirty="0" smtClean="0"/>
              <a:t>разместить уведомление о подготовке проекта муниципального нормативного правового акта (далее уведомление) в средствах массовой информации и на официальном сайте органов местного самоуправления в информационно -телекоммуникационной сети «Интернет»;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разработка проекта муниципального нормативного правового акта, составление сводного отчета о проведении оценки регулирующего воздействия (далее - сводный отчет) и их публичное обсуждение;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подготовка заключение об оценке регулирующего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2132856"/>
            <a:ext cx="8136904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Публичные консультации - открытое обсуждение с заинтересованности лицами проекта нормативного правового акта (нормативного правового акта), организуемое органом-разработчиком или уполномоченным органом в ходе проведения процедуры ОРВ (экспертизы) и подготовки заключения об оценке регулирующего воздействия (заключение об экспертизе)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48680"/>
            <a:ext cx="8136904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Размещение уведомления о разработке предлагаемого правового регулирования – этап процедуры ОРВ, в ходе которого орган-разработчик организует обсуждение идеи (концепции) предлагаемого им правового регулирования с заинтересованными лицами</a:t>
            </a:r>
            <a:endParaRPr lang="ru-RU" dirty="0"/>
          </a:p>
        </p:txBody>
      </p:sp>
      <p:pic>
        <p:nvPicPr>
          <p:cNvPr id="4" name="Picture 3" descr="C:\Users\Gonezhuk\Pictures\Logitech Webcam\146645693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376264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Проблемы взаимодействия с бизнесом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368152" cy="12241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1907704" y="1268760"/>
            <a:ext cx="6768752" cy="122413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Ситуация 1. В ходе ПК предпринимательские объединения и экспертные организации не высказывают мнений (предложений, оценок)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1368151" cy="18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1835696" y="2564904"/>
            <a:ext cx="6840760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Ситуация 2. В ходе ПК поступают «бессодержательные» мнения предпринимательской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3501008"/>
            <a:ext cx="6840760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Ситуация 3. Мнения, высказанные в ходе ПК отражают позицию узких групп бизнеса, как правило, только крупного бизнеса, а мнение позиций малого и среднего  не представлено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120"/>
            <a:ext cx="1296144" cy="15133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1" name="Прямоугольник 10"/>
          <p:cNvSpPr/>
          <p:nvPr/>
        </p:nvSpPr>
        <p:spPr>
          <a:xfrm>
            <a:off x="1835696" y="4581128"/>
            <a:ext cx="6840760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Ситуация 4. Отсутствует база экспертов и ключевых </a:t>
            </a:r>
            <a:r>
              <a:rPr lang="ru-RU" dirty="0" err="1" smtClean="0"/>
              <a:t>стейкхолдеров</a:t>
            </a:r>
            <a:r>
              <a:rPr lang="ru-RU" dirty="0" smtClean="0"/>
              <a:t> для взаимодействия в ходе проведения ПК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Пути решения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08912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/>
              <a:t>Выявить</a:t>
            </a:r>
            <a:r>
              <a:rPr lang="ru-RU" dirty="0" smtClean="0"/>
              <a:t> « целевую аудиторию» проекта НПА, подлежащего ОРВ, и использовать адресную рассылку непосредственно тем, чьи интересы данный НПА затрагивает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/>
              <a:t>Упрощать</a:t>
            </a:r>
            <a:r>
              <a:rPr lang="ru-RU" dirty="0" smtClean="0"/>
              <a:t> для предпринимательских объединений и экспертных организаций работу с проектом НПА: пояснительная записка к проекту НПА и опросный лист для представления мнений в ходе публичных консультаций позволяют с минимальными временными затратами сформулировать и представить позицию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/>
              <a:t>Поддержать</a:t>
            </a:r>
            <a:r>
              <a:rPr lang="ru-RU" dirty="0" smtClean="0"/>
              <a:t> обратную связь: </a:t>
            </a:r>
            <a:r>
              <a:rPr lang="ru-RU" b="1" dirty="0" smtClean="0"/>
              <a:t>фиксировать</a:t>
            </a:r>
            <a:r>
              <a:rPr lang="ru-RU" dirty="0" smtClean="0"/>
              <a:t> каждое поступающее мнение, аргументировать, по каким причинам мнение не учтено, активно информировать о результатах ОРВ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13690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Этапы организации проведения публичных консультаций: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8208912" cy="38884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1. конкретизация групп заинтересованных лиц, затрагиваемых предлагаемым регулированием, формирование базы заинтересованных лиц для рассылки извещений о проведении публичных консультаций;</a:t>
            </a:r>
          </a:p>
          <a:p>
            <a:pPr algn="just"/>
            <a:r>
              <a:rPr lang="ru-RU" dirty="0" smtClean="0"/>
              <a:t>2. составление перечня вопросов, которые орган-разработчик считает целесообразным обсудить с участниками публичных консультаций;</a:t>
            </a:r>
          </a:p>
          <a:p>
            <a:pPr algn="just"/>
            <a:r>
              <a:rPr lang="ru-RU" dirty="0" smtClean="0"/>
              <a:t>3. размещение информации о проведении публичных консультаций на официальном сайте;</a:t>
            </a:r>
          </a:p>
          <a:p>
            <a:pPr algn="just"/>
            <a:r>
              <a:rPr lang="ru-RU" dirty="0" smtClean="0"/>
              <a:t>4. анализ поступающих от участников публичных консультаций предложений;</a:t>
            </a:r>
          </a:p>
          <a:p>
            <a:pPr algn="just"/>
            <a:r>
              <a:rPr lang="ru-RU" dirty="0" smtClean="0"/>
              <a:t>5. подведение разработчиком итогов проведения публичных консультаций, составление сводки предложений.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445224"/>
            <a:ext cx="820891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Какие органы рекомендуется извещать о проведении публичных консультаций (смотреть метод. рекомендации)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67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Срок проведения публичного обсуждения по проекту муниципального нормативного правового акта и сводного отчета не должен превышать менее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15 календарных дней </a:t>
            </a:r>
            <a:r>
              <a:rPr lang="ru-RU" dirty="0" smtClean="0"/>
              <a:t>со дня размещения их на официальном сайте органов местного самоуправления в информационно - телекоммуникационной сети «Интернет»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005064"/>
            <a:ext cx="8136904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результатам рассмотрения предложений составляется сводка предложений (по форме согласно Методическим рекомендациям)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5085184"/>
            <a:ext cx="8136904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сводке предложений рекомендуется указывать перечень органов и организаций, в которые были направлены извещения о проведении публичных консультаций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В заключении должны содержаться выводы: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20888"/>
            <a:ext cx="8208912" cy="3384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ru-RU" sz="1600" dirty="0" smtClean="0"/>
              <a:t>о соблюдении порядка проведения ОРВ и подготовки сводного отчета;</a:t>
            </a:r>
          </a:p>
          <a:p>
            <a:pPr marL="342900" indent="-342900" algn="just">
              <a:buAutoNum type="arabicParenR"/>
            </a:pPr>
            <a:r>
              <a:rPr lang="ru-RU" sz="1600" dirty="0" smtClean="0"/>
              <a:t>о наличии либо отсутствии положений, которые: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/>
              <a:t>вводят избыточные обязанности, запреты и ограничения для субъектов предпринимательской и инвестиционной деятельности ил способствуют их введению;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/>
              <a:t>приводят к возникновению и необоснованных расходов субъектов предпринимательской и инвестиционной деятельности, а также местного бюджета;</a:t>
            </a:r>
          </a:p>
          <a:p>
            <a:pPr marL="342900" indent="-342900" algn="just"/>
            <a:r>
              <a:rPr lang="ru-RU" sz="1600" dirty="0" smtClean="0"/>
              <a:t>3) о наличии либо отсутствии достаточного обоснования решения проблемы предложенным способом регулирования.</a:t>
            </a:r>
          </a:p>
          <a:p>
            <a:pPr marL="342900" indent="-342900" algn="ctr"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11521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Заключение об ОРВ – завершающий процедуру ОРВ документ, подготавливаемый уполномоченным органом и содержащий выводы о наличии либо отсутствии положений, вводящий избыточные обязанности, запреты и ограничения 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 сводном отчете обращать внимание на следующие основные сведения: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208912" cy="4176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dirty="0" smtClean="0"/>
              <a:t> точность формулировки выявленной проблемы;</a:t>
            </a:r>
          </a:p>
          <a:p>
            <a:pPr algn="just">
              <a:buFontTx/>
              <a:buChar char="-"/>
            </a:pPr>
            <a:r>
              <a:rPr lang="ru-RU" dirty="0" smtClean="0"/>
              <a:t> обоснованность качественного и количественного определения потенциальных адресатов предлагаемого правового регулирования и динамики их численности;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 объективность определения целей предлагаемого правого регулирования;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 практическая реализуемость заявленных целей предлагаемого правового регулирования;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 степень выявления органом-разработчиком всех возможных рисков введения предлагаемого правового регулирования и т.д.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984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mtClean="0"/>
              <a:t> экспертиза </a:t>
            </a:r>
            <a:r>
              <a:rPr lang="ru-RU" dirty="0" smtClean="0"/>
              <a:t>муниципальных актов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933056"/>
            <a:ext cx="8352928" cy="223224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/>
              <a:t>Экспертиза муниципальных актов проводится уполномоченным исполнительным органом местного самоуправления по проведению экспертизы муниципальных актов в соответствии с утвержденным планом, в целях выявления положений, необоснованных затрудняющих осуществление предпринимательской и инвестиционной деятельности, и в порядке установленном муниципальными актами.</a:t>
            </a:r>
          </a:p>
          <a:p>
            <a:pPr marL="342900" indent="-342900"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16832"/>
            <a:ext cx="8352928" cy="1944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Применяется только в отношении </a:t>
            </a:r>
            <a:r>
              <a:rPr lang="ru-RU" b="1" dirty="0" smtClean="0"/>
              <a:t>действующих НПА в рамках полномочий, определенных уставом, законами и иными НПА субъекта РФ, по вопросам: 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осуществления предпринимательской деятельности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осуществление инвестиционной деятельности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1224136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</a:rPr>
              <a:t>ОРВ - это борьба с неэффективным государственным регулированием и поиск лучших решений при принятии НПА затрагивающих предпринимательскую и инвестиционную деятельность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Что такое оценка регулирующего воздействия?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96952"/>
            <a:ext cx="8208912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Оценка регулирующего воздействия проектов нормативных правовых актов Республики Адыгея проводится в целях выявления положений, вводящих избыточные обязанности, запреты и ограничения для субъектов предпринимательской и инвестиционной деятельности или способствующих их введению, а также положений, способствующих возникновению необоснованных расходов субъектов предпринимательской и инвестиционной деятельности бюджета Республики Адыгея.</a:t>
            </a:r>
            <a:endParaRPr lang="ru-RU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102644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Порядок проведения экспертизы муниципальных актов должен предусматривать: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208912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endParaRPr lang="ru-RU" sz="1600" dirty="0" smtClean="0"/>
          </a:p>
          <a:p>
            <a:pPr marL="342900" indent="-342900" algn="just">
              <a:buAutoNum type="arabicParenR"/>
            </a:pPr>
            <a:r>
              <a:rPr lang="ru-RU" sz="1600" dirty="0" smtClean="0"/>
              <a:t>формирование плана проведения экспертизы на основании поступивших предложений о проведении экспертизы в уполномоченный орган;</a:t>
            </a:r>
          </a:p>
          <a:p>
            <a:pPr marL="342900" indent="-342900" algn="just">
              <a:buAutoNum type="arabicParenR"/>
            </a:pPr>
            <a:r>
              <a:rPr lang="ru-RU" sz="1600" dirty="0" smtClean="0"/>
              <a:t>проведение публичных консультаций, исследование муниципального акта на предмет наличия положений, необоснованно затрудняющих осуществление предпринимательской и инвестиционной деятельности;</a:t>
            </a:r>
          </a:p>
          <a:p>
            <a:pPr marL="342900" indent="-342900" algn="just">
              <a:buAutoNum type="arabicParenR"/>
            </a:pPr>
            <a:r>
              <a:rPr lang="ru-RU" sz="1600" dirty="0" smtClean="0"/>
              <a:t>подготовка заключения об экспертизе муниципального акта</a:t>
            </a:r>
          </a:p>
          <a:p>
            <a:pPr marL="342900" indent="-342900" algn="just"/>
            <a:r>
              <a:rPr lang="ru-RU" sz="1600" dirty="0" smtClean="0"/>
              <a:t>(далее - заключение).</a:t>
            </a:r>
          </a:p>
          <a:p>
            <a:pPr marL="342900" indent="-342900"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725144"/>
            <a:ext cx="8208912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     </a:t>
            </a:r>
            <a:r>
              <a:rPr lang="ru-RU" sz="1400" dirty="0" smtClean="0"/>
              <a:t>В экспертном заключении должны содержаться выводы об отсутствии либо о наличии в муниципальном акте положений, необоснованно затрудняющих осуществление предпринимательской и инвестиционной деятельности.</a:t>
            </a:r>
          </a:p>
          <a:p>
            <a:pPr algn="just"/>
            <a:r>
              <a:rPr lang="ru-RU" sz="1400" dirty="0" smtClean="0"/>
              <a:t>     В отношении муниципальных актов, содержащих сведения, составляющие тайну, или сведения конфиденциального характера, экспертиза не проводится.</a:t>
            </a:r>
            <a:endParaRPr lang="ru-RU" sz="1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27984" y="3645024"/>
            <a:ext cx="288032" cy="21602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861048"/>
            <a:ext cx="820891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План утверждается уполномоченным органом а также размещается на официальном сайте. Публичные консультации рекомендуется проводить в течении одного месяца со дня, установленного для начала экспертизы.</a:t>
            </a: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23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проведении исследования следует: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208912" cy="4248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а) рассмотреть замечания, предложения, рекомендации, сведения (расчеты, обоснования) поступившие в ходе публичных консультаций;</a:t>
            </a:r>
          </a:p>
          <a:p>
            <a:pPr algn="just"/>
            <a:r>
              <a:rPr lang="ru-RU" dirty="0" smtClean="0"/>
              <a:t>б) анализировать положения нормативного правового акта во взаимосвязи со сложившейся практикой их применения;</a:t>
            </a:r>
          </a:p>
          <a:p>
            <a:pPr algn="just"/>
            <a:r>
              <a:rPr lang="ru-RU" dirty="0" smtClean="0"/>
              <a:t>в) определять характер и степень воздействия положений нормативного правового акта на регулируемые отношения в сфере предпринимательской и инвестиционной деятельности;</a:t>
            </a:r>
          </a:p>
          <a:p>
            <a:pPr algn="just"/>
            <a:r>
              <a:rPr lang="ru-RU" dirty="0" smtClean="0"/>
              <a:t>г) установить наличие затруднений в осуществлении предпринимательской и инвестиционной деятельности, вызванных применением положений нормативного правового акта. 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792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По результатам исследования составляется проект заключение об экспертизе</a:t>
            </a: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2016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     В экспертном заключении должны содержаться выводы об отсутствии либо о наличии в муниципальном акте положений, необоснованно затрудняющих осуществление предпринимательской и инвестиционной деятельности.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     В отношении муниципальных актов, содержащих сведения, составляющие тайну, или сведения конфиденциального характера, экспертиза не проводится.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73016"/>
            <a:ext cx="8208912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По результатам экспертизы уполномоченный орган в случае выявления в нормативном правовом акте положений, необоснованно затрудняющих осуществление предпринимательской и инвестиционной деятельности, вносит предложение об отмене или изменении нормативного правового акта или его отдельных положений, необоснованно затрудняющих ведение предпринимательской и инвестиционной деятельности.</a:t>
            </a:r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208912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ОРВ и экспертиза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268760"/>
            <a:ext cx="2376264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915816" y="1484784"/>
            <a:ext cx="360040" cy="7200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1268760"/>
            <a:ext cx="5328592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Цель: совершенствование законодательства и отмена </a:t>
            </a:r>
          </a:p>
          <a:p>
            <a:r>
              <a:rPr lang="ru-RU" sz="1200" dirty="0" smtClean="0"/>
              <a:t>- Проводятся по вопросам осуществления предпринимательской и инвестиционной деятельности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2555776" y="1916832"/>
            <a:ext cx="432048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РАЗЛИЧИЯ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8" idx="4"/>
          </p:cNvCxnSpPr>
          <p:nvPr/>
        </p:nvCxnSpPr>
        <p:spPr>
          <a:xfrm flipH="1">
            <a:off x="3707904" y="2492896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4"/>
          </p:cNvCxnSpPr>
          <p:nvPr/>
        </p:nvCxnSpPr>
        <p:spPr>
          <a:xfrm>
            <a:off x="4716016" y="2492896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67544" y="2924944"/>
            <a:ext cx="4032448" cy="34563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ctr"/>
            <a:r>
              <a:rPr lang="ru-RU" sz="1400" dirty="0" smtClean="0"/>
              <a:t>ОРВ проектов НПА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Проводится в отношении проектов НПА субъекта РФ;</a:t>
            </a:r>
          </a:p>
          <a:p>
            <a:pPr algn="just"/>
            <a:r>
              <a:rPr lang="ru-RU" sz="1200" dirty="0" smtClean="0"/>
              <a:t>Включает в себя: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решение о подготовке проекта НПА;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подготовка проекта НПА;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уведомление о публичных консультациях по проекту НПА;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проведение публичных консультаций при участии предпринимателей и экспертного сообщества;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подготовка отчета;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ответственный госорган субъекта РФ готовит заключение об оценке регулирующего воздействия;</a:t>
            </a:r>
          </a:p>
          <a:p>
            <a:pPr algn="just"/>
            <a:r>
              <a:rPr lang="ru-RU" sz="1200" b="1" dirty="0" smtClean="0"/>
              <a:t>Результаты: </a:t>
            </a:r>
            <a:r>
              <a:rPr lang="ru-RU" sz="1200" dirty="0" smtClean="0"/>
              <a:t>качественные НПА, более совершенное регулирование</a:t>
            </a:r>
            <a:endParaRPr lang="ru-RU" sz="1200" b="1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2924944"/>
            <a:ext cx="4032448" cy="34563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Экспертиза действующих НПА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200" dirty="0" smtClean="0"/>
              <a:t>Проводится только в отношении действующих НПА субъекта РФ</a:t>
            </a:r>
          </a:p>
          <a:p>
            <a:pPr algn="just"/>
            <a:r>
              <a:rPr lang="ru-RU" sz="1200" dirty="0" smtClean="0"/>
              <a:t>Включает в себя:</a:t>
            </a:r>
          </a:p>
          <a:p>
            <a:pPr algn="just"/>
            <a:r>
              <a:rPr lang="ru-RU" sz="1200" dirty="0" smtClean="0"/>
              <a:t>-определение перечня действующих НПА, затрудняющих ведение предпринимательской и инвестиционной деятельности;</a:t>
            </a:r>
          </a:p>
          <a:p>
            <a:pPr algn="just"/>
            <a:r>
              <a:rPr lang="ru-RU" sz="1200" dirty="0" smtClean="0"/>
              <a:t>- проведение экспертизы действующих НПА при участии предпринимателей и экспертов;</a:t>
            </a:r>
          </a:p>
          <a:p>
            <a:pPr algn="just"/>
            <a:r>
              <a:rPr lang="ru-RU" sz="1200" dirty="0" smtClean="0"/>
              <a:t> - по результатам заключения об экспертизе -направление ответственному госоргану предложений об изменении или отмене действующего НПА;</a:t>
            </a:r>
          </a:p>
          <a:p>
            <a:pPr algn="just"/>
            <a:r>
              <a:rPr lang="ru-RU" sz="1200" b="1" dirty="0" smtClean="0"/>
              <a:t>Результаты: </a:t>
            </a:r>
            <a:r>
              <a:rPr lang="ru-RU" sz="1200" dirty="0" smtClean="0"/>
              <a:t>отмена или изменение НПА, отменна или упрощение чрезмерного регулирования</a:t>
            </a:r>
            <a:endParaRPr lang="ru-RU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Умное регулирование – залог роста и развития</a:t>
            </a:r>
            <a:endParaRPr lang="ru-RU" sz="2400" dirty="0"/>
          </a:p>
        </p:txBody>
      </p:sp>
      <p:pic>
        <p:nvPicPr>
          <p:cNvPr id="28674" name="Picture 2" descr="http://www.mts-press.ru/images/izgotovlenie_vizitok/izgotovlenie_vizitok3.jpg"/>
          <p:cNvPicPr>
            <a:picLocks noChangeAspect="1" noChangeArrowheads="1"/>
          </p:cNvPicPr>
          <p:nvPr/>
        </p:nvPicPr>
        <p:blipFill>
          <a:blip r:embed="rId2" cstate="print"/>
          <a:srcRect r="40872"/>
          <a:stretch>
            <a:fillRect/>
          </a:stretch>
        </p:blipFill>
        <p:spPr bwMode="auto">
          <a:xfrm>
            <a:off x="2483768" y="1340768"/>
            <a:ext cx="4320480" cy="3600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5085184"/>
            <a:ext cx="775516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Благодарю за внимание!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5949280"/>
            <a:ext cx="4176464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Министерство экономического развития и торговли Республики Адыгея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Объектом процедуры ОРВ являются проекты нормативных правовых актов Республики Адыгея, а также действующие нормативные правовые акты Республики Адыгея, подготовленные исполнительными органами государственной власти Республики Адыгея по вопросам: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государственного регулирования инвестиционной деятельности и предоставления мер государственной поддержки субъектам предпринимательской и инвестиционной деятельности;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организации и осуществления государственных отношений, участниками которых являются либо могут являться субъекты предпринимательской и инвестиционной деятельности.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813690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600" dirty="0" smtClean="0"/>
              <a:t>Не подлежат ОРВ проекты нормативных правовых актов, содержащих сведения, составляющие государственную тайну или иную охраняемую законом тайну.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941168"/>
            <a:ext cx="813690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600" dirty="0" smtClean="0"/>
              <a:t>Сфера правового регулирования – предпринимательская и инвестиционная деятельность.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93610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Предмет ОРВ заключается в выявлении в проекте нормативного правового акта Республики Адыгея, а также в действующих нормативных правовых актов Республики Адыгея, которые: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44824"/>
            <a:ext cx="7920880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dirty="0" smtClean="0"/>
              <a:t> вводят избыточные обязанности, запреты и ограничения для субъектов предпринимательской и инвестиционной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 способствуют возникновению необоснованных расходов субъектов предпринимательской и инвестиционной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 способствуют возникновению необоснованных расходов консолидированного бюджета Республики Адыгея;</a:t>
            </a:r>
          </a:p>
          <a:p>
            <a:pPr algn="just">
              <a:buFontTx/>
              <a:buChar char="-"/>
            </a:pPr>
            <a:r>
              <a:rPr lang="ru-RU" dirty="0" smtClean="0"/>
              <a:t> оказывает негативное влияние на развитие отраслей экономики Республики Адыгея.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Основная цель ОРВ: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08912" cy="3600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1. принятие взвешенного, обдуманного решения при принятии того или иного государственного регулирования. Государство, принимая решение, должно тщательно взвешивать, к каким расходам бизнеса потребителей они приведут, сопоставлять издержки с возможными положительными эффектами, прорабатывать альтернативные варианты достижения общественно значимых целей;</a:t>
            </a:r>
          </a:p>
          <a:p>
            <a:pPr algn="just"/>
            <a:r>
              <a:rPr lang="ru-RU" dirty="0" smtClean="0"/>
              <a:t>2. предотвращение новых</a:t>
            </a:r>
            <a:r>
              <a:rPr lang="ru-RU" i="1" dirty="0" smtClean="0"/>
              <a:t> </a:t>
            </a:r>
            <a:r>
              <a:rPr lang="ru-RU" dirty="0" smtClean="0"/>
              <a:t>административных барьеров, недопущение избыточных ограничений, обязанностей и</a:t>
            </a:r>
          </a:p>
          <a:p>
            <a:pPr algn="just"/>
            <a:r>
              <a:rPr lang="ru-RU" dirty="0" smtClean="0"/>
              <a:t>затрат предпринимателей, расходов бюджета.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98448"/>
          </a:xfr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Формирование системы оценки регулирующего воздействия в 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295232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Федеральный закон от 2 июля 2013г. №176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288032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Указ Президента РФ от 7 мая 2012 г. №601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501008"/>
            <a:ext cx="28803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Постановление Правительства РФ от 17.12.2012г. №1318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581128"/>
            <a:ext cx="288032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Приказ Минэкономразвития России от 26.03.2014г. №159</a:t>
            </a:r>
            <a:endParaRPr lang="ru-RU" sz="12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491880" y="2132856"/>
            <a:ext cx="12241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2996952"/>
            <a:ext cx="12241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419872" y="3789040"/>
            <a:ext cx="12241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5013176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1772816"/>
            <a:ext cx="3888432" cy="7703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Внедрение процедуры ОРВ проектов и экспертизы действующих НПА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2636912"/>
            <a:ext cx="3960440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Законодательно закрепить процедуры ОРВ проектов и экспертизы действующих НПА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3429000"/>
            <a:ext cx="396044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200" dirty="0" smtClean="0"/>
              <a:t>Правила проведения федеральными органами исполнительной власти ОРВ проектов НПА</a:t>
            </a:r>
          </a:p>
          <a:p>
            <a:pPr algn="ctr"/>
            <a:r>
              <a:rPr lang="ru-RU" sz="1200" dirty="0" smtClean="0"/>
              <a:t>Уполномоченный орган – Министерство экономического развития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4797152"/>
            <a:ext cx="388843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Утверждение методических рекомендаций по организации и проведению процедуры ОРВ проектов и экспертизы действующих НПА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264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Необходимость внедрения оценки регулирующего воздействия в регионах РФ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7920880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соответствии с Указом Президента Российской Федерации от 7 мая 2012 г. №601 «Об основных направлениях совершенствования системы государственного управления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284984"/>
            <a:ext cx="7776864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Обеспечить развитие на региональном уровне процедур оценки регулирующего воздействия проектов нормативных актов, а также экспертизы действующих нормативных правовых актов, имея в виду законодательное закрепление таких процедур в отношении органов государственной власти субъектов Российской Федерации - с 2014 года, органов местного самоуправления – с 2015 года.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572000" y="3068960"/>
            <a:ext cx="72008" cy="2160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Внедрение ОРВ в Республике Адыгея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82089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Министерство экономического развития и торговли Республики Адыгея определено уполномоченным органом по проведению ОРВ постановлением Кабинета Министров Республике Адыгея от 16 октября 2014 года №238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76872"/>
            <a:ext cx="82089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 25 декабря 2014 года после принятия  постановления Кабинета Министров Республики Адыгея от 25 декабря 2014 года №310 «О некоторых вопросах проведения ОРВ нормативных правовых актов Республики Адыгея и экспертизы нормативных правовых актов Республики Адыгея» в республике действует модель организации ОРВ.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73016"/>
            <a:ext cx="8208912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Проведение ОРВ муниципальных нормативных правовых актов закреплено Законом Республики Адыгея от 18 декабря 2014 года № 366 « Об оценке регулирующего воздействия проектов муниципальных нормативных правовых актов, затрагивающих вопросы осуществления предпринимательской и инвестиционной деятельности, и экспертизы муниципальных нормативных правовых актов, затрагивающих вопросы осуществления предпринимательской и инвестиционной деятельности»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085184"/>
            <a:ext cx="813690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Приказ Министерства экономического развития и торговли Республики Адыгея от 17 апреля 2014 года № 95-п «О консультативном совете по проведению оценки действующих нормативных правовых актов Республики Адыгея в сфере предпринимательской и инвестиционной деятельности»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onezhuk\Pictures\14033169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1872208" cy="37444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539552" y="548680"/>
            <a:ext cx="8136904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регулирующего воздействия и экспертиза проектов муниципальных нормативно-правовых актов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132856"/>
            <a:ext cx="5688632" cy="37444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В ходе внедрения ОРВ и экспертизы муниципальных НПА необходимо:</a:t>
            </a:r>
          </a:p>
          <a:p>
            <a:pPr marL="342900" indent="-342900">
              <a:buAutoNum type="arabicPeriod"/>
            </a:pPr>
            <a:r>
              <a:rPr lang="ru-RU" sz="1600" i="1" dirty="0" smtClean="0"/>
              <a:t>Определить уполномоченный орган муниципального образования, который будет ответственным за проведение ОРВ и экспертизу НПА ОМС.</a:t>
            </a:r>
          </a:p>
          <a:p>
            <a:pPr marL="342900" indent="-342900">
              <a:buAutoNum type="arabicPeriod"/>
            </a:pPr>
            <a:r>
              <a:rPr lang="ru-RU" sz="1600" i="1" dirty="0" smtClean="0"/>
              <a:t>Необходимо утвердить порядок проведения ОРВ и экспертизы НПА.</a:t>
            </a:r>
          </a:p>
          <a:p>
            <a:pPr marL="342900" indent="-342900">
              <a:buAutoNum type="arabicPeriod"/>
            </a:pPr>
            <a:r>
              <a:rPr lang="ru-RU" sz="1600" i="1" dirty="0" smtClean="0"/>
              <a:t>Заключить соглашение о взаимодействии с представителями предпринимательского сообщества, общественных организаций и объединений при проведении ОРВ и экспертизы.</a:t>
            </a:r>
          </a:p>
          <a:p>
            <a:pPr marL="342900" indent="-342900">
              <a:buAutoNum type="arabicPeriod"/>
            </a:pPr>
            <a:r>
              <a:rPr lang="ru-RU" sz="1600" i="1" dirty="0" smtClean="0"/>
              <a:t>Создать полноценный официальный сайт. </a:t>
            </a:r>
            <a:endParaRPr lang="ru-RU" sz="1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813690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НПА ОМС подлежат оценке ОРВ и экспертизе, проводимой в порядке, установленном муниципальными нормативными правовыми актами в соответствии с законом субъекта РФ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3817</TotalTime>
  <Words>1965</Words>
  <Application>Microsoft Office PowerPoint</Application>
  <PresentationFormat>Экран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Презентация PowerPoint</vt:lpstr>
      <vt:lpstr>ОРВ - это борьба с неэффективным государственным регулированием и поиск лучших решений при принятии НПА затрагивающих предпринимательскую и инвестиционную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В экспертном заключении должны содержаться выводы об отсутствии либо о наличии в муниципальном акте положений, необоснованно затрудняющих осуществление предпринимательской и инвестиционной деятельности.      В отношении муниципальных актов, содержащих сведения, составляющие тайну, или сведения конфиденциального характера, экспертиза не проводится.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Зара</cp:lastModifiedBy>
  <cp:revision>229</cp:revision>
  <dcterms:created xsi:type="dcterms:W3CDTF">2017-08-21T12:47:51Z</dcterms:created>
  <dcterms:modified xsi:type="dcterms:W3CDTF">2017-09-06T14:34:35Z</dcterms:modified>
</cp:coreProperties>
</file>